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02" r:id="rId5"/>
  </p:sldMasterIdLst>
  <p:notesMasterIdLst>
    <p:notesMasterId r:id="rId13"/>
  </p:notesMasterIdLst>
  <p:handoutMasterIdLst>
    <p:handoutMasterId r:id="rId14"/>
  </p:handoutMasterIdLst>
  <p:sldIdLst>
    <p:sldId id="904" r:id="rId6"/>
    <p:sldId id="914" r:id="rId7"/>
    <p:sldId id="917" r:id="rId8"/>
    <p:sldId id="913" r:id="rId9"/>
    <p:sldId id="915" r:id="rId10"/>
    <p:sldId id="916" r:id="rId11"/>
    <p:sldId id="918" r:id="rId12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2F91E80-7A41-45B2-8AD6-5C5CEF1910F0}">
          <p14:sldIdLst/>
        </p14:section>
        <p14:section name="Emergence" id="{7A662257-62FA-46CA-90A4-8F5DE33A90E7}">
          <p14:sldIdLst/>
        </p14:section>
        <p14:section name="Développement" id="{CDA05EE5-0541-40AE-BDB0-848A91D9954A}">
          <p14:sldIdLst/>
        </p14:section>
        <p14:section name="Exploit_renouv" id="{6AA57F85-A9E8-4B7B-B4C0-5E82208D4963}">
          <p14:sldIdLst>
            <p14:sldId id="904"/>
            <p14:sldId id="914"/>
            <p14:sldId id="917"/>
            <p14:sldId id="913"/>
            <p14:sldId id="915"/>
            <p14:sldId id="916"/>
            <p14:sldId id="918"/>
          </p14:sldIdLst>
        </p14:section>
        <p14:section name="Section par défaut" id="{DC943E4D-3BD3-4AE8-A38C-F4F17FEB602A}">
          <p14:sldIdLst/>
        </p14:section>
        <p14:section name="Présentation Les Générateurs" id="{A9FDDADD-0ED3-4D29-AE70-8416B74275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50ACBC-D4D0-134C-639C-547159069AEB}" name="GUERIN Audrey" initials="GA" userId="S::audrey.viala@arec-occitanie.fr::66b28283-7714-42f5-a3f6-096a5d50862a" providerId="AD"/>
  <p188:author id="{C76EA7BD-502A-069B-F230-B03B379A9DE7}" name="Emmanuelle VALY" initials="EV" userId="S::emmanuelle.valy@arec-occitanie.fr::aba85859-13a6-4069-928b-4493e30cf1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C95"/>
    <a:srgbClr val="B1F1EE"/>
    <a:srgbClr val="466964"/>
    <a:srgbClr val="FFFFFF"/>
    <a:srgbClr val="B9E1DF"/>
    <a:srgbClr val="936848"/>
    <a:srgbClr val="87CBC7"/>
    <a:srgbClr val="AFABAB"/>
    <a:srgbClr val="3B3838"/>
    <a:srgbClr val="437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71EF6-B637-4361-9628-8212CDB38EE6}" v="251" dt="2024-10-15T16:44:45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70" autoAdjust="0"/>
  </p:normalViewPr>
  <p:slideViewPr>
    <p:cSldViewPr snapToGrid="0">
      <p:cViewPr varScale="1">
        <p:scale>
          <a:sx n="98" d="100"/>
          <a:sy n="98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91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9F80197-ED88-C141-A61D-CA1CB2457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05E607-D548-E249-AF6E-68BB3A1D1F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0BD22-FBE0-3448-AD84-20419093E9FA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468314-720B-A54E-BC8A-5978F951C1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FFA3B2-40CE-9A4F-B04D-840AF43132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78A54-A3B7-854A-8483-35E8A977C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07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A0E1C-E99C-E24F-9FC4-A809838604EC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F068-5936-374E-979C-CA257C70B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0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Certaines contraintes ont changé depuis 1995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7F068-5936-374E-979C-CA257C70BB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25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4479D54A-34AF-8146-9818-293CB4251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" y="114506"/>
            <a:ext cx="1148080" cy="103082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D264888-5A1E-6948-93F4-09CE83EDC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01" y="185057"/>
            <a:ext cx="802640" cy="8998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0261E0-6CF0-164B-B0C1-BFAEDA5A4D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38" y="1287906"/>
            <a:ext cx="11657271" cy="451146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3A6102-22E7-BD4F-A692-096C646841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72" y="371329"/>
            <a:ext cx="2858873" cy="647780"/>
          </a:xfrm>
          <a:prstGeom prst="rect">
            <a:avLst/>
          </a:prstGeom>
        </p:spPr>
      </p:pic>
      <p:pic>
        <p:nvPicPr>
          <p:cNvPr id="16" name="Picture 4" descr="Energies Citoyennes Locales et Renouvelables en Occitanie">
            <a:extLst>
              <a:ext uri="{FF2B5EF4-FFF2-40B4-BE49-F238E27FC236}">
                <a16:creationId xmlns:a16="http://schemas.microsoft.com/office/drawing/2014/main" id="{D55F1963-252F-4E20-9F7F-607074931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990" y="6368281"/>
            <a:ext cx="668109" cy="3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2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BAE32B84-82DE-4892-91B8-4B00E61680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850" y="6375201"/>
            <a:ext cx="974909" cy="359766"/>
          </a:xfrm>
          <a:prstGeom prst="rect">
            <a:avLst/>
          </a:prstGeom>
        </p:spPr>
      </p:pic>
      <p:pic>
        <p:nvPicPr>
          <p:cNvPr id="18" name="Image 4">
            <a:extLst>
              <a:ext uri="{FF2B5EF4-FFF2-40B4-BE49-F238E27FC236}">
                <a16:creationId xmlns:a16="http://schemas.microsoft.com/office/drawing/2014/main" id="{90206032-1F17-4033-AE73-45ADC0F42F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817" y="6219824"/>
            <a:ext cx="566698" cy="571125"/>
          </a:xfrm>
          <a:prstGeom prst="rect">
            <a:avLst/>
          </a:prstGeom>
        </p:spPr>
      </p:pic>
      <p:pic>
        <p:nvPicPr>
          <p:cNvPr id="19" name="Picture 2" descr="SYADEN - CIBE">
            <a:extLst>
              <a:ext uri="{FF2B5EF4-FFF2-40B4-BE49-F238E27FC236}">
                <a16:creationId xmlns:a16="http://schemas.microsoft.com/office/drawing/2014/main" id="{2FAF2D2B-7759-488B-B04B-4A937EA489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2747" y="6296025"/>
            <a:ext cx="714871" cy="4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EC Occitanie | Agence régionale Énergie Climat">
            <a:extLst>
              <a:ext uri="{FF2B5EF4-FFF2-40B4-BE49-F238E27FC236}">
                <a16:creationId xmlns:a16="http://schemas.microsoft.com/office/drawing/2014/main" id="{624B50E5-C75D-4A4F-B0AD-2E66B9A9EB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546" y="220287"/>
            <a:ext cx="1577054" cy="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1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B2C1C7-7391-7D43-83FE-9B5AB8E21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8447"/>
            <a:ext cx="2932470" cy="4627210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BDE721CD-D1B4-844E-AAB8-100F5B4669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" y="114506"/>
            <a:ext cx="1148080" cy="1030828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B2D84D70-23C9-A54D-81F3-AB82AEC7B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01" y="185057"/>
            <a:ext cx="802640" cy="89988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98A86CC-CF35-1B4C-987A-BE6A43C940DA}"/>
              </a:ext>
            </a:extLst>
          </p:cNvPr>
          <p:cNvSpPr/>
          <p:nvPr userDrawn="1"/>
        </p:nvSpPr>
        <p:spPr>
          <a:xfrm>
            <a:off x="0" y="1240825"/>
            <a:ext cx="12192000" cy="108000"/>
          </a:xfrm>
          <a:prstGeom prst="rect">
            <a:avLst/>
          </a:prstGeom>
          <a:solidFill>
            <a:srgbClr val="1D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B4A427-73AB-7D46-8AC6-3AA0F71DAA3D}"/>
              </a:ext>
            </a:extLst>
          </p:cNvPr>
          <p:cNvGrpSpPr/>
          <p:nvPr userDrawn="1"/>
        </p:nvGrpSpPr>
        <p:grpSpPr>
          <a:xfrm>
            <a:off x="-11833" y="5336081"/>
            <a:ext cx="12203833" cy="1522343"/>
            <a:chOff x="-11833" y="5182253"/>
            <a:chExt cx="12203833" cy="15223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513AF3-B7D6-9542-A454-137195D0FD4A}"/>
                </a:ext>
              </a:extLst>
            </p:cNvPr>
            <p:cNvSpPr/>
            <p:nvPr userDrawn="1"/>
          </p:nvSpPr>
          <p:spPr>
            <a:xfrm>
              <a:off x="0" y="6596596"/>
              <a:ext cx="12192000" cy="108000"/>
            </a:xfrm>
            <a:prstGeom prst="rect">
              <a:avLst/>
            </a:prstGeom>
            <a:solidFill>
              <a:srgbClr val="FA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89ED0CD-EBBF-FA4D-B504-63A8832B0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833" y="5182253"/>
              <a:ext cx="3143403" cy="1483064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A1E19B3D-EBD8-384C-BCE9-ACB5DEFBF8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72" y="371329"/>
            <a:ext cx="2858873" cy="647780"/>
          </a:xfrm>
          <a:prstGeom prst="rect">
            <a:avLst/>
          </a:prstGeom>
        </p:spPr>
      </p:pic>
      <p:pic>
        <p:nvPicPr>
          <p:cNvPr id="20" name="Picture 4" descr="Energies Citoyennes Locales et Renouvelables en Occitanie">
            <a:extLst>
              <a:ext uri="{FF2B5EF4-FFF2-40B4-BE49-F238E27FC236}">
                <a16:creationId xmlns:a16="http://schemas.microsoft.com/office/drawing/2014/main" id="{DDD34EA2-8D78-42DF-BBFB-75D9221A9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990" y="6369709"/>
            <a:ext cx="668109" cy="3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FEBD6F2-8FB9-4842-818D-1A030C220C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850" y="6376629"/>
            <a:ext cx="974909" cy="359766"/>
          </a:xfrm>
          <a:prstGeom prst="rect">
            <a:avLst/>
          </a:prstGeom>
        </p:spPr>
      </p:pic>
      <p:pic>
        <p:nvPicPr>
          <p:cNvPr id="22" name="Image 4">
            <a:extLst>
              <a:ext uri="{FF2B5EF4-FFF2-40B4-BE49-F238E27FC236}">
                <a16:creationId xmlns:a16="http://schemas.microsoft.com/office/drawing/2014/main" id="{43BDE840-EDE1-4A6B-9CAC-AE52F00F31E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817" y="6173627"/>
            <a:ext cx="566698" cy="571125"/>
          </a:xfrm>
          <a:prstGeom prst="rect">
            <a:avLst/>
          </a:prstGeom>
        </p:spPr>
      </p:pic>
      <p:pic>
        <p:nvPicPr>
          <p:cNvPr id="24" name="Picture 2" descr="SYADEN - CIBE">
            <a:extLst>
              <a:ext uri="{FF2B5EF4-FFF2-40B4-BE49-F238E27FC236}">
                <a16:creationId xmlns:a16="http://schemas.microsoft.com/office/drawing/2014/main" id="{F93702B9-DB0E-4187-AA9E-DED1C3F70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2747" y="6297453"/>
            <a:ext cx="714871" cy="4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REC Occitanie | Agence régionale Énergie Climat">
            <a:extLst>
              <a:ext uri="{FF2B5EF4-FFF2-40B4-BE49-F238E27FC236}">
                <a16:creationId xmlns:a16="http://schemas.microsoft.com/office/drawing/2014/main" id="{24232A7D-EDAA-440F-8B69-2F1E27B71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546" y="220287"/>
            <a:ext cx="1577054" cy="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D6BF9B4-D866-436B-8A5F-94BE3897CD0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9F5EE"/>
              </a:clrFrom>
              <a:clrTo>
                <a:srgbClr val="F9F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18" y="339497"/>
            <a:ext cx="2357399" cy="7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8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BDE721CD-D1B4-844E-AAB8-100F5B466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" y="114506"/>
            <a:ext cx="1148080" cy="1030828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B2D84D70-23C9-A54D-81F3-AB82AEC7B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01" y="185057"/>
            <a:ext cx="802640" cy="89988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98A86CC-CF35-1B4C-987A-BE6A43C940DA}"/>
              </a:ext>
            </a:extLst>
          </p:cNvPr>
          <p:cNvSpPr/>
          <p:nvPr userDrawn="1"/>
        </p:nvSpPr>
        <p:spPr>
          <a:xfrm>
            <a:off x="0" y="1240825"/>
            <a:ext cx="12192000" cy="108000"/>
          </a:xfrm>
          <a:prstGeom prst="rect">
            <a:avLst/>
          </a:prstGeom>
          <a:solidFill>
            <a:srgbClr val="1D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B4A427-73AB-7D46-8AC6-3AA0F71DAA3D}"/>
              </a:ext>
            </a:extLst>
          </p:cNvPr>
          <p:cNvGrpSpPr/>
          <p:nvPr userDrawn="1"/>
        </p:nvGrpSpPr>
        <p:grpSpPr>
          <a:xfrm>
            <a:off x="-11833" y="5336074"/>
            <a:ext cx="12203833" cy="1522343"/>
            <a:chOff x="-11833" y="5182253"/>
            <a:chExt cx="12203833" cy="15223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513AF3-B7D6-9542-A454-137195D0FD4A}"/>
                </a:ext>
              </a:extLst>
            </p:cNvPr>
            <p:cNvSpPr/>
            <p:nvPr userDrawn="1"/>
          </p:nvSpPr>
          <p:spPr>
            <a:xfrm>
              <a:off x="0" y="6596596"/>
              <a:ext cx="12192000" cy="108000"/>
            </a:xfrm>
            <a:prstGeom prst="rect">
              <a:avLst/>
            </a:prstGeom>
            <a:solidFill>
              <a:srgbClr val="FA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E89ED0CD-EBBF-FA4D-B504-63A8832B0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833" y="5182253"/>
              <a:ext cx="3143403" cy="1483064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A1E19B3D-EBD8-384C-BCE9-ACB5DEFBF8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5972" y="371329"/>
            <a:ext cx="2858873" cy="647780"/>
          </a:xfrm>
          <a:prstGeom prst="rect">
            <a:avLst/>
          </a:prstGeom>
        </p:spPr>
      </p:pic>
      <p:pic>
        <p:nvPicPr>
          <p:cNvPr id="20" name="Picture 4" descr="Energies Citoyennes Locales et Renouvelables en Occitanie">
            <a:extLst>
              <a:ext uri="{FF2B5EF4-FFF2-40B4-BE49-F238E27FC236}">
                <a16:creationId xmlns:a16="http://schemas.microsoft.com/office/drawing/2014/main" id="{DDD34EA2-8D78-42DF-BBFB-75D9221A9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990" y="6369702"/>
            <a:ext cx="668109" cy="3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FEBD6F2-8FB9-4842-818D-1A030C220C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850" y="6376622"/>
            <a:ext cx="974909" cy="359766"/>
          </a:xfrm>
          <a:prstGeom prst="rect">
            <a:avLst/>
          </a:prstGeom>
        </p:spPr>
      </p:pic>
      <p:pic>
        <p:nvPicPr>
          <p:cNvPr id="22" name="Image 4">
            <a:extLst>
              <a:ext uri="{FF2B5EF4-FFF2-40B4-BE49-F238E27FC236}">
                <a16:creationId xmlns:a16="http://schemas.microsoft.com/office/drawing/2014/main" id="{43BDE840-EDE1-4A6B-9CAC-AE52F00F31E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817" y="6173620"/>
            <a:ext cx="566698" cy="571125"/>
          </a:xfrm>
          <a:prstGeom prst="rect">
            <a:avLst/>
          </a:prstGeom>
        </p:spPr>
      </p:pic>
      <p:pic>
        <p:nvPicPr>
          <p:cNvPr id="24" name="Picture 2" descr="SYADEN - CIBE">
            <a:extLst>
              <a:ext uri="{FF2B5EF4-FFF2-40B4-BE49-F238E27FC236}">
                <a16:creationId xmlns:a16="http://schemas.microsoft.com/office/drawing/2014/main" id="{F93702B9-DB0E-4187-AA9E-DED1C3F70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2747" y="6297446"/>
            <a:ext cx="714871" cy="43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REC Occitanie | Agence régionale Énergie Climat">
            <a:extLst>
              <a:ext uri="{FF2B5EF4-FFF2-40B4-BE49-F238E27FC236}">
                <a16:creationId xmlns:a16="http://schemas.microsoft.com/office/drawing/2014/main" id="{24232A7D-EDAA-440F-8B69-2F1E27B71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546" y="220287"/>
            <a:ext cx="1577054" cy="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440DEB4-EB08-2C3A-CD61-61B2E5ECA3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9F5EE"/>
              </a:clrFrom>
              <a:clrTo>
                <a:srgbClr val="F9F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18" y="339497"/>
            <a:ext cx="2357399" cy="7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540" y="68627"/>
            <a:ext cx="6095011" cy="5616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1007915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Direction régionale de l’environnement de l’aménagement et du logement Occitanie</a:t>
            </a:r>
          </a:p>
        </p:txBody>
      </p:sp>
    </p:spTree>
    <p:extLst>
      <p:ext uri="{BB962C8B-B14F-4D97-AF65-F5344CB8AC3E}">
        <p14:creationId xmlns:p14="http://schemas.microsoft.com/office/powerpoint/2010/main" val="3866355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92" y="202487"/>
            <a:ext cx="3397515" cy="3130501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Direction régionale de l’environnement de l’aménagement et du logement Occitanie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332989"/>
            <a:ext cx="11232000" cy="256467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5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65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24744"/>
            <a:ext cx="12192000" cy="573445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50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50880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8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régionale de l’environnement de l’aménagement et du logement Occitanie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3315" y="144118"/>
            <a:ext cx="1015723" cy="9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A409E05-2F41-CDA0-0333-F4ACD260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85"/>
          <a:stretch/>
        </p:blipFill>
        <p:spPr>
          <a:xfrm>
            <a:off x="2807951" y="3632265"/>
            <a:ext cx="1548000" cy="15480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6DFFA68-E2A9-722E-3FC0-370B6E365D5E}"/>
              </a:ext>
            </a:extLst>
          </p:cNvPr>
          <p:cNvSpPr txBox="1">
            <a:spLocks/>
          </p:cNvSpPr>
          <p:nvPr/>
        </p:nvSpPr>
        <p:spPr>
          <a:xfrm>
            <a:off x="838200" y="1464371"/>
            <a:ext cx="11020720" cy="76609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D9C95"/>
                </a:solidFill>
                <a:latin typeface="Calibri"/>
                <a:cs typeface="Calibri"/>
              </a:rPr>
              <a:t>L’opportunité du repowering pour les territoires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0EEC86-4632-1897-2A2A-09EDFE42601C}"/>
              </a:ext>
            </a:extLst>
          </p:cNvPr>
          <p:cNvSpPr txBox="1"/>
          <p:nvPr/>
        </p:nvSpPr>
        <p:spPr>
          <a:xfrm>
            <a:off x="4493603" y="4226156"/>
            <a:ext cx="8125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1D9C95"/>
                </a:solidFill>
                <a:latin typeface="Calibri"/>
                <a:ea typeface="+mj-ea"/>
                <a:cs typeface="Calibri"/>
              </a:rPr>
              <a:t>Jean-Baptiste BAUDIN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Conseiller les Générateurs d’Occitanie,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Chargé de projets Stratégie Energie/ Climat et Aménagement du territoire (AREC)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1D86D4-A9F8-9F98-5F67-4E5B69E603FE}"/>
              </a:ext>
            </a:extLst>
          </p:cNvPr>
          <p:cNvSpPr/>
          <p:nvPr/>
        </p:nvSpPr>
        <p:spPr>
          <a:xfrm>
            <a:off x="2807952" y="3632264"/>
            <a:ext cx="1548000" cy="1548000"/>
          </a:xfrm>
          <a:prstGeom prst="rect">
            <a:avLst/>
          </a:prstGeom>
          <a:noFill/>
          <a:ln w="38100">
            <a:solidFill>
              <a:srgbClr val="1D9C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58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2">
            <a:extLst>
              <a:ext uri="{FF2B5EF4-FFF2-40B4-BE49-F238E27FC236}">
                <a16:creationId xmlns:a16="http://schemas.microsoft.com/office/drawing/2014/main" id="{AAB4B938-21A7-7461-A38A-627C94D54AAF}"/>
              </a:ext>
            </a:extLst>
          </p:cNvPr>
          <p:cNvSpPr txBox="1"/>
          <p:nvPr/>
        </p:nvSpPr>
        <p:spPr>
          <a:xfrm>
            <a:off x="428675" y="1531693"/>
            <a:ext cx="10368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err="1">
                <a:solidFill>
                  <a:srgbClr val="56A099"/>
                </a:solidFill>
              </a:rPr>
              <a:t>Uné</a:t>
            </a:r>
            <a:r>
              <a:rPr lang="fr-FR" sz="2400" b="1" dirty="0">
                <a:solidFill>
                  <a:srgbClr val="56A099"/>
                </a:solidFill>
              </a:rPr>
              <a:t> Région pionnière, un parc aujourd’hui vieillissant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5169EF-EC01-35A3-E711-9362A61036EF}"/>
              </a:ext>
            </a:extLst>
          </p:cNvPr>
          <p:cNvSpPr txBox="1"/>
          <p:nvPr/>
        </p:nvSpPr>
        <p:spPr>
          <a:xfrm>
            <a:off x="3000564" y="2681071"/>
            <a:ext cx="89556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L’Occitanie, une région pionnière </a:t>
            </a:r>
            <a:r>
              <a:rPr lang="fr-FR" dirty="0"/>
              <a:t>avec des parcs exploités depuis les années 90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Besoin de </a:t>
            </a:r>
            <a:r>
              <a:rPr lang="fr-FR" b="1" dirty="0"/>
              <a:t>gérer la fin d’exploitation de ces parcs </a:t>
            </a:r>
            <a:r>
              <a:rPr lang="fr-FR" dirty="0"/>
              <a:t>(dégradation des éoliennes, remplacement par des modèles plus actuels, arrêt après 15 ans d’obligation d’achat)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Quelles </a:t>
            </a:r>
            <a:r>
              <a:rPr lang="fr-FR" b="1" dirty="0"/>
              <a:t>options ?</a:t>
            </a:r>
          </a:p>
          <a:p>
            <a:pPr marL="720725" indent="-268288">
              <a:buFont typeface="Wingdings" panose="05000000000000000000" pitchFamily="2" charset="2"/>
              <a:buChar char="ü"/>
            </a:pPr>
            <a:r>
              <a:rPr lang="fr-FR" dirty="0"/>
              <a:t>Un </a:t>
            </a:r>
            <a:r>
              <a:rPr lang="fr-FR" b="1" dirty="0"/>
              <a:t>arrêt</a:t>
            </a:r>
            <a:r>
              <a:rPr lang="fr-FR" dirty="0"/>
              <a:t> de l’exploitation (démantèlement du site)</a:t>
            </a:r>
          </a:p>
          <a:p>
            <a:pPr marL="720725" indent="-268288">
              <a:buFont typeface="Wingdings" panose="05000000000000000000" pitchFamily="2" charset="2"/>
              <a:buChar char="ü"/>
            </a:pPr>
            <a:r>
              <a:rPr lang="fr-FR" dirty="0"/>
              <a:t>Une </a:t>
            </a:r>
            <a:r>
              <a:rPr lang="fr-FR" b="1" dirty="0"/>
              <a:t>prolongation</a:t>
            </a:r>
            <a:r>
              <a:rPr lang="fr-FR" dirty="0"/>
              <a:t> de l’usage des éoliennes en place (réparation/maintenance)</a:t>
            </a:r>
          </a:p>
          <a:p>
            <a:pPr marL="720725" indent="-268288">
              <a:buFont typeface="Wingdings" panose="05000000000000000000" pitchFamily="2" charset="2"/>
              <a:buChar char="ü"/>
            </a:pPr>
            <a:r>
              <a:rPr lang="fr-FR" dirty="0"/>
              <a:t>Le </a:t>
            </a:r>
            <a:r>
              <a:rPr lang="fr-FR" b="1" dirty="0"/>
              <a:t>renouvellement des machines </a:t>
            </a:r>
            <a:r>
              <a:rPr lang="fr-FR" dirty="0"/>
              <a:t>pour pérenniser le parc</a:t>
            </a:r>
            <a:r>
              <a:rPr lang="fr-FR" b="1" dirty="0"/>
              <a:t>					</a:t>
            </a:r>
            <a:endParaRPr lang="fr-FR" dirty="0"/>
          </a:p>
        </p:txBody>
      </p:sp>
      <p:pic>
        <p:nvPicPr>
          <p:cNvPr id="3" name="Image 2" descr="Une image contenant moulin à vent, turbine&#10;&#10;Description générée automatiquement">
            <a:extLst>
              <a:ext uri="{FF2B5EF4-FFF2-40B4-BE49-F238E27FC236}">
                <a16:creationId xmlns:a16="http://schemas.microsoft.com/office/drawing/2014/main" id="{F05CFB93-4F80-7B7F-B3FC-FC41814EB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2204" r="28135" b="3305"/>
          <a:stretch/>
        </p:blipFill>
        <p:spPr>
          <a:xfrm>
            <a:off x="1099968" y="2322599"/>
            <a:ext cx="1610139" cy="34091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69DECA-949E-1A36-2AE5-5797B86E068C}"/>
              </a:ext>
            </a:extLst>
          </p:cNvPr>
          <p:cNvSpPr txBox="1"/>
          <p:nvPr/>
        </p:nvSpPr>
        <p:spPr>
          <a:xfrm rot="1595186">
            <a:off x="1285125" y="4630963"/>
            <a:ext cx="1342564" cy="369332"/>
          </a:xfrm>
          <a:custGeom>
            <a:avLst/>
            <a:gdLst>
              <a:gd name="connsiteX0" fmla="*/ 0 w 1342564"/>
              <a:gd name="connsiteY0" fmla="*/ 0 h 369332"/>
              <a:gd name="connsiteX1" fmla="*/ 434096 w 1342564"/>
              <a:gd name="connsiteY1" fmla="*/ 0 h 369332"/>
              <a:gd name="connsiteX2" fmla="*/ 841340 w 1342564"/>
              <a:gd name="connsiteY2" fmla="*/ 0 h 369332"/>
              <a:gd name="connsiteX3" fmla="*/ 1342564 w 1342564"/>
              <a:gd name="connsiteY3" fmla="*/ 0 h 369332"/>
              <a:gd name="connsiteX4" fmla="*/ 1342564 w 1342564"/>
              <a:gd name="connsiteY4" fmla="*/ 369332 h 369332"/>
              <a:gd name="connsiteX5" fmla="*/ 921894 w 1342564"/>
              <a:gd name="connsiteY5" fmla="*/ 369332 h 369332"/>
              <a:gd name="connsiteX6" fmla="*/ 447521 w 1342564"/>
              <a:gd name="connsiteY6" fmla="*/ 369332 h 369332"/>
              <a:gd name="connsiteX7" fmla="*/ 0 w 1342564"/>
              <a:gd name="connsiteY7" fmla="*/ 369332 h 369332"/>
              <a:gd name="connsiteX8" fmla="*/ 0 w 1342564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564" h="369332" extrusionOk="0">
                <a:moveTo>
                  <a:pt x="0" y="0"/>
                </a:moveTo>
                <a:cubicBezTo>
                  <a:pt x="103750" y="-9066"/>
                  <a:pt x="327565" y="48141"/>
                  <a:pt x="434096" y="0"/>
                </a:cubicBezTo>
                <a:cubicBezTo>
                  <a:pt x="540627" y="-48141"/>
                  <a:pt x="659395" y="4445"/>
                  <a:pt x="841340" y="0"/>
                </a:cubicBezTo>
                <a:cubicBezTo>
                  <a:pt x="1023285" y="-4445"/>
                  <a:pt x="1209444" y="29926"/>
                  <a:pt x="1342564" y="0"/>
                </a:cubicBezTo>
                <a:cubicBezTo>
                  <a:pt x="1378152" y="113493"/>
                  <a:pt x="1315757" y="197069"/>
                  <a:pt x="1342564" y="369332"/>
                </a:cubicBezTo>
                <a:cubicBezTo>
                  <a:pt x="1207141" y="387239"/>
                  <a:pt x="1084832" y="348905"/>
                  <a:pt x="921894" y="369332"/>
                </a:cubicBezTo>
                <a:cubicBezTo>
                  <a:pt x="758956" y="389759"/>
                  <a:pt x="613099" y="315525"/>
                  <a:pt x="447521" y="369332"/>
                </a:cubicBezTo>
                <a:cubicBezTo>
                  <a:pt x="281943" y="423139"/>
                  <a:pt x="134802" y="317396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~ 20 ans</a:t>
            </a:r>
          </a:p>
        </p:txBody>
      </p:sp>
    </p:spTree>
    <p:extLst>
      <p:ext uri="{BB962C8B-B14F-4D97-AF65-F5344CB8AC3E}">
        <p14:creationId xmlns:p14="http://schemas.microsoft.com/office/powerpoint/2010/main" val="126414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2">
            <a:extLst>
              <a:ext uri="{FF2B5EF4-FFF2-40B4-BE49-F238E27FC236}">
                <a16:creationId xmlns:a16="http://schemas.microsoft.com/office/drawing/2014/main" id="{B7186A95-C6E0-EC87-EE47-A6130F90782E}"/>
              </a:ext>
            </a:extLst>
          </p:cNvPr>
          <p:cNvSpPr txBox="1"/>
          <p:nvPr/>
        </p:nvSpPr>
        <p:spPr>
          <a:xfrm>
            <a:off x="6280835" y="1531693"/>
            <a:ext cx="72630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6A099"/>
                </a:solidFill>
              </a:rPr>
              <a:t>Un moment charnière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6A099"/>
                </a:solidFill>
              </a:rPr>
              <a:t>et des enjeux de territoire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9C7810-7A24-29CB-8138-702DBDDB6649}"/>
              </a:ext>
            </a:extLst>
          </p:cNvPr>
          <p:cNvSpPr txBox="1"/>
          <p:nvPr/>
        </p:nvSpPr>
        <p:spPr>
          <a:xfrm>
            <a:off x="6280835" y="2505670"/>
            <a:ext cx="4272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En Occitanie :</a:t>
            </a:r>
          </a:p>
        </p:txBody>
      </p:sp>
      <p:pic>
        <p:nvPicPr>
          <p:cNvPr id="6" name="Image 5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370C8A9-A6E2-1F2E-C8D4-838418CA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1" r="3879"/>
          <a:stretch/>
        </p:blipFill>
        <p:spPr>
          <a:xfrm>
            <a:off x="1" y="1"/>
            <a:ext cx="6160180" cy="68788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78E2D2A-C457-823E-94C0-1E93E34BECCB}"/>
              </a:ext>
            </a:extLst>
          </p:cNvPr>
          <p:cNvSpPr txBox="1"/>
          <p:nvPr/>
        </p:nvSpPr>
        <p:spPr>
          <a:xfrm>
            <a:off x="6280834" y="2873171"/>
            <a:ext cx="56709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100</a:t>
            </a:r>
            <a:r>
              <a:rPr lang="fr-FR" dirty="0"/>
              <a:t> éoliennes datent d’avant 2005 (100 MW)</a:t>
            </a:r>
          </a:p>
          <a:p>
            <a:endParaRPr lang="fr-FR" dirty="0"/>
          </a:p>
          <a:p>
            <a:r>
              <a:rPr lang="fr-FR" sz="2400" b="1" dirty="0"/>
              <a:t>200</a:t>
            </a:r>
            <a:r>
              <a:rPr lang="fr-FR" dirty="0"/>
              <a:t> éoliennes datent d’avant 2007 (250 MW)</a:t>
            </a:r>
          </a:p>
          <a:p>
            <a:endParaRPr lang="fr-FR" dirty="0"/>
          </a:p>
          <a:p>
            <a:r>
              <a:rPr lang="fr-FR" sz="2400" b="1" dirty="0"/>
              <a:t>400</a:t>
            </a:r>
            <a:r>
              <a:rPr lang="fr-FR" dirty="0"/>
              <a:t> éoliennes datant d’avant 2010 (650 MW)</a:t>
            </a:r>
          </a:p>
          <a:p>
            <a:endParaRPr lang="fr-FR" dirty="0"/>
          </a:p>
          <a:p>
            <a:r>
              <a:rPr lang="fr-FR" dirty="0"/>
              <a:t>…et donc </a:t>
            </a:r>
            <a:r>
              <a:rPr lang="fr-FR" b="1" dirty="0"/>
              <a:t>progressivement éligibles au repowering </a:t>
            </a:r>
            <a:r>
              <a:rPr lang="fr-FR" dirty="0"/>
              <a:t>à partir de 2025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47C2C1C-F7A3-62A3-A286-B64DF9307D84}"/>
              </a:ext>
            </a:extLst>
          </p:cNvPr>
          <p:cNvSpPr txBox="1"/>
          <p:nvPr/>
        </p:nvSpPr>
        <p:spPr>
          <a:xfrm>
            <a:off x="6117885" y="6264525"/>
            <a:ext cx="4067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 : </a:t>
            </a: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Terristory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ORCEO, AREC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405A1D-1E88-4009-0993-514E27DE04D8}"/>
              </a:ext>
            </a:extLst>
          </p:cNvPr>
          <p:cNvSpPr txBox="1"/>
          <p:nvPr/>
        </p:nvSpPr>
        <p:spPr>
          <a:xfrm>
            <a:off x="6117885" y="5772166"/>
            <a:ext cx="309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distribution géographique du parc éolien occitan</a:t>
            </a:r>
          </a:p>
        </p:txBody>
      </p:sp>
    </p:spTree>
    <p:extLst>
      <p:ext uri="{BB962C8B-B14F-4D97-AF65-F5344CB8AC3E}">
        <p14:creationId xmlns:p14="http://schemas.microsoft.com/office/powerpoint/2010/main" val="380090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2">
            <a:extLst>
              <a:ext uri="{FF2B5EF4-FFF2-40B4-BE49-F238E27FC236}">
                <a16:creationId xmlns:a16="http://schemas.microsoft.com/office/drawing/2014/main" id="{AAB4B938-21A7-7461-A38A-627C94D54AAF}"/>
              </a:ext>
            </a:extLst>
          </p:cNvPr>
          <p:cNvSpPr txBox="1"/>
          <p:nvPr/>
        </p:nvSpPr>
        <p:spPr>
          <a:xfrm>
            <a:off x="428675" y="1531693"/>
            <a:ext cx="10368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6A099"/>
                </a:solidFill>
              </a:rPr>
              <a:t>Le repowering, quésaco ?</a:t>
            </a:r>
          </a:p>
        </p:txBody>
      </p:sp>
      <p:pic>
        <p:nvPicPr>
          <p:cNvPr id="8" name="Image 7" descr="Une image contenant moulin à vent, turbine&#10;&#10;Description générée automatiquement">
            <a:extLst>
              <a:ext uri="{FF2B5EF4-FFF2-40B4-BE49-F238E27FC236}">
                <a16:creationId xmlns:a16="http://schemas.microsoft.com/office/drawing/2014/main" id="{BBE50D10-65B2-6DE0-A613-2592080AF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2204" r="28135" b="3305"/>
          <a:stretch/>
        </p:blipFill>
        <p:spPr>
          <a:xfrm>
            <a:off x="1143000" y="2494722"/>
            <a:ext cx="1610139" cy="34091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274DF15-CD52-6252-742A-3B484BC8587A}"/>
              </a:ext>
            </a:extLst>
          </p:cNvPr>
          <p:cNvSpPr txBox="1"/>
          <p:nvPr/>
        </p:nvSpPr>
        <p:spPr>
          <a:xfrm>
            <a:off x="3039034" y="2277527"/>
            <a:ext cx="87943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56A099"/>
                </a:solidFill>
              </a:rPr>
              <a:t>Renouvellement d'un parc</a:t>
            </a:r>
            <a:r>
              <a:rPr lang="fr-FR" dirty="0">
                <a:latin typeface="Segoe UI" panose="020B0502040204020203" pitchFamily="34" charset="0"/>
              </a:rPr>
              <a:t>, </a:t>
            </a:r>
          </a:p>
          <a:p>
            <a:r>
              <a:rPr lang="fr-FR" dirty="0">
                <a:latin typeface="Segoe UI" panose="020B0502040204020203" pitchFamily="34" charset="0"/>
              </a:rPr>
              <a:t>remplacement de l'intégralité de la structure des éoliennes pour pérenniser le parc.</a:t>
            </a:r>
          </a:p>
          <a:p>
            <a:r>
              <a:rPr lang="fr-FR" i="1" dirty="0">
                <a:latin typeface="Segoe UI" panose="020B0502040204020203" pitchFamily="34" charset="0"/>
              </a:rPr>
              <a:t>Toute l’éolienne, y compris ses fondations, dans la majeure partie des cas !</a:t>
            </a:r>
          </a:p>
          <a:p>
            <a:endParaRPr lang="fr-FR" dirty="0">
              <a:latin typeface="Segoe UI" panose="020B0502040204020203" pitchFamily="34" charset="0"/>
            </a:endParaRPr>
          </a:p>
          <a:p>
            <a:endParaRPr lang="fr-FR" dirty="0">
              <a:latin typeface="Segoe UI" panose="020B0502040204020203" pitchFamily="34" charset="0"/>
            </a:endParaRPr>
          </a:p>
          <a:p>
            <a:r>
              <a:rPr lang="fr-FR" sz="1800" b="1" dirty="0">
                <a:effectLst/>
                <a:latin typeface="Segoe UI" panose="020B0502040204020203" pitchFamily="34" charset="0"/>
              </a:rPr>
              <a:t>Que deviennent les anciennes éoliennes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Segoe UI" panose="020B0502040204020203" pitchFamily="34" charset="0"/>
              </a:rPr>
              <a:t>Réemploi (seconde main, reconditionnement)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Segoe UI" panose="020B0502040204020203" pitchFamily="34" charset="0"/>
              </a:rPr>
              <a:t>Recyclage (métaux, gravats, matériaux composites)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Segoe UI" panose="020B0502040204020203" pitchFamily="34" charset="0"/>
              </a:rPr>
              <a:t>Valorisation énergétique (ex : cimenteries)</a:t>
            </a:r>
            <a:endParaRPr lang="fr-FR" sz="1800" dirty="0">
              <a:effectLst/>
              <a:latin typeface="Segoe UI" panose="020B0502040204020203" pitchFamily="34" charset="0"/>
            </a:endParaRPr>
          </a:p>
          <a:p>
            <a:endParaRPr lang="fr-FR" dirty="0">
              <a:latin typeface="Segoe UI" panose="020B0502040204020203" pitchFamily="34" charset="0"/>
            </a:endParaRPr>
          </a:p>
          <a:p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2959100"/>
            <a:endParaRPr lang="fr-FR" dirty="0">
              <a:latin typeface="Segoe UI" panose="020B0502040204020203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24BA68-4DAD-930F-2B25-003EBC9A3366}"/>
              </a:ext>
            </a:extLst>
          </p:cNvPr>
          <p:cNvSpPr txBox="1"/>
          <p:nvPr/>
        </p:nvSpPr>
        <p:spPr>
          <a:xfrm>
            <a:off x="8606118" y="3641005"/>
            <a:ext cx="34954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Segoe UI" panose="020B0502040204020203" pitchFamily="34" charset="0"/>
              </a:rPr>
              <a:t>Quid du nouveau parc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Segoe UI" panose="020B0502040204020203" pitchFamily="34" charset="0"/>
              </a:rPr>
              <a:t>Un modèle souvent plus grand, p</a:t>
            </a:r>
            <a:r>
              <a:rPr lang="fr-FR" sz="1800" dirty="0">
                <a:effectLst/>
                <a:latin typeface="Segoe UI" panose="020B0502040204020203" pitchFamily="34" charset="0"/>
              </a:rPr>
              <a:t>lus puissant, plus efficient, </a:t>
            </a:r>
            <a:r>
              <a:rPr lang="fr-FR" dirty="0">
                <a:latin typeface="Segoe UI" panose="020B0502040204020203" pitchFamily="34" charset="0"/>
              </a:rPr>
              <a:t>plus robuste.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latin typeface="Segoe UI" panose="020B0502040204020203" pitchFamily="34" charset="0"/>
              </a:rPr>
              <a:t>Le nombre de mat pourra évoluer, de même que la puissance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4E4FB808-0312-573F-BC80-AC3FE1879D99}"/>
              </a:ext>
            </a:extLst>
          </p:cNvPr>
          <p:cNvSpPr/>
          <p:nvPr/>
        </p:nvSpPr>
        <p:spPr>
          <a:xfrm>
            <a:off x="3060550" y="4012603"/>
            <a:ext cx="338867" cy="74227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27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2">
            <a:extLst>
              <a:ext uri="{FF2B5EF4-FFF2-40B4-BE49-F238E27FC236}">
                <a16:creationId xmlns:a16="http://schemas.microsoft.com/office/drawing/2014/main" id="{AAB4B938-21A7-7461-A38A-627C94D54AAF}"/>
              </a:ext>
            </a:extLst>
          </p:cNvPr>
          <p:cNvSpPr txBox="1"/>
          <p:nvPr/>
        </p:nvSpPr>
        <p:spPr>
          <a:xfrm>
            <a:off x="428675" y="1531693"/>
            <a:ext cx="10368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6A099"/>
                </a:solidFill>
              </a:rPr>
              <a:t>Et si on « </a:t>
            </a:r>
            <a:r>
              <a:rPr lang="fr-FR" sz="2000" b="1" dirty="0" err="1">
                <a:solidFill>
                  <a:srgbClr val="56A099"/>
                </a:solidFill>
              </a:rPr>
              <a:t>repowerait</a:t>
            </a:r>
            <a:r>
              <a:rPr lang="fr-FR" sz="2000" b="1" dirty="0">
                <a:solidFill>
                  <a:srgbClr val="56A099"/>
                </a:solidFill>
              </a:rPr>
              <a:t> » tous les parcs, cela permettrait-il d’atteindre notre ambition en matière d’éolien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8D60D2-9542-F6C7-482C-8E45BC6F25F1}"/>
              </a:ext>
            </a:extLst>
          </p:cNvPr>
          <p:cNvSpPr txBox="1"/>
          <p:nvPr/>
        </p:nvSpPr>
        <p:spPr>
          <a:xfrm>
            <a:off x="6214335" y="2278011"/>
            <a:ext cx="5791200" cy="3116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On ne pourra renouveler l’intégralité des parcs, il existe des </a:t>
            </a:r>
            <a:r>
              <a:rPr lang="fr-FR" sz="1800" b="1" dirty="0">
                <a:solidFill>
                  <a:srgbClr val="56A099"/>
                </a:solidFill>
              </a:rPr>
              <a:t>limites au repowering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Les parcs souvent non compatibles avec nouvelle réglementation</a:t>
            </a:r>
          </a:p>
          <a:p>
            <a:pPr marL="538163"/>
            <a:r>
              <a:rPr lang="fr-FR" sz="1400" dirty="0"/>
              <a:t>Arrêté 26 aout 2011 de  cadrage développement éolien (distance 500m, distance aux infrastructures, contraintes radars), règlementations aviation civile militaire, météo France</a:t>
            </a:r>
          </a:p>
          <a:p>
            <a:endParaRPr lang="fr-F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Autres raisons : enjeux mieux connus (couloirs migratoires…), capacités de raccordement, loi littoral), nouvelles éoliennes trop grandes…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CAF359-A270-6B92-3D4E-8A6AB1A2DDCD}"/>
              </a:ext>
            </a:extLst>
          </p:cNvPr>
          <p:cNvSpPr txBox="1"/>
          <p:nvPr/>
        </p:nvSpPr>
        <p:spPr>
          <a:xfrm>
            <a:off x="7731164" y="5235801"/>
            <a:ext cx="4439320" cy="1492716"/>
          </a:xfrm>
          <a:prstGeom prst="rect">
            <a:avLst/>
          </a:prstGeom>
          <a:solidFill>
            <a:srgbClr val="B1F1EE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Calibri" panose="020F0502020204030204" pitchFamily="34" charset="0"/>
              </a:rPr>
              <a:t>65%</a:t>
            </a:r>
            <a:r>
              <a:rPr lang="fr-FR" sz="1600" dirty="0">
                <a:effectLst/>
                <a:latin typeface="Calibri" panose="020F0502020204030204" pitchFamily="34" charset="0"/>
              </a:rPr>
              <a:t> </a:t>
            </a:r>
            <a:r>
              <a:rPr lang="fr-FR" sz="1600" dirty="0"/>
              <a:t>des éoliennes implantées avant 2015 sont soumises à des contraintes lourdes</a:t>
            </a:r>
          </a:p>
          <a:p>
            <a:r>
              <a:rPr lang="fr-FR" sz="2400" b="1" dirty="0">
                <a:latin typeface="Calibri" panose="020F0502020204030204" pitchFamily="34" charset="0"/>
              </a:rPr>
              <a:t>10 à 12% </a:t>
            </a:r>
            <a:r>
              <a:rPr lang="fr-FR" sz="1600" dirty="0"/>
              <a:t>des parcs ne pourront être </a:t>
            </a:r>
            <a:r>
              <a:rPr lang="fr-FR" sz="1600" dirty="0" err="1"/>
              <a:t>renouvellés</a:t>
            </a:r>
            <a:endParaRPr lang="fr-FR" sz="1600" dirty="0"/>
          </a:p>
          <a:p>
            <a:pPr algn="r"/>
            <a:r>
              <a:rPr lang="fr-FR" sz="1100" i="1" dirty="0"/>
              <a:t>(source : ADEME, 2019)</a:t>
            </a: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D330DCF6-B1E5-B500-D7D2-856AC1C1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75" y="2278011"/>
            <a:ext cx="5860627" cy="39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2">
            <a:extLst>
              <a:ext uri="{FF2B5EF4-FFF2-40B4-BE49-F238E27FC236}">
                <a16:creationId xmlns:a16="http://schemas.microsoft.com/office/drawing/2014/main" id="{AAB4B938-21A7-7461-A38A-627C94D54AAF}"/>
              </a:ext>
            </a:extLst>
          </p:cNvPr>
          <p:cNvSpPr txBox="1"/>
          <p:nvPr/>
        </p:nvSpPr>
        <p:spPr>
          <a:xfrm>
            <a:off x="428675" y="1531693"/>
            <a:ext cx="10368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2400" b="1" dirty="0">
                <a:solidFill>
                  <a:srgbClr val="56A099"/>
                </a:solidFill>
              </a:rPr>
              <a:t>De nombreux enjeux liés au repowering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31B720-4C5F-FF02-92F7-78149F7DD427}"/>
              </a:ext>
            </a:extLst>
          </p:cNvPr>
          <p:cNvSpPr txBox="1"/>
          <p:nvPr/>
        </p:nvSpPr>
        <p:spPr>
          <a:xfrm>
            <a:off x="2477217" y="3633920"/>
            <a:ext cx="10003541" cy="74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/>
              <a:t>La </a:t>
            </a:r>
            <a:r>
              <a:rPr lang="fr-FR" sz="1600" b="1" i="1" dirty="0"/>
              <a:t>réduction éventuelle du nombre de mâts </a:t>
            </a:r>
            <a:r>
              <a:rPr lang="fr-FR" sz="1600" i="1" dirty="0"/>
              <a:t>(atténuation des impacts paysagers et sur la biodiversité)</a:t>
            </a:r>
            <a:endParaRPr lang="fr-FR" sz="160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>
                <a:effectLst/>
              </a:rPr>
              <a:t> Une </a:t>
            </a:r>
            <a:r>
              <a:rPr lang="fr-FR" sz="1600" b="1" i="1" dirty="0">
                <a:effectLst/>
              </a:rPr>
              <a:t>meilleure acceptation du projet </a:t>
            </a:r>
            <a:r>
              <a:rPr lang="fr-FR" sz="1600" i="1" dirty="0">
                <a:effectLst/>
              </a:rPr>
              <a:t>(le territoire s’est approprié le parc au cours des années passées) </a:t>
            </a:r>
            <a:endParaRPr lang="fr-FR" sz="1600" dirty="0">
              <a:effectLst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3AE0FC-0D6B-90F3-F7D5-674ADCE97869}"/>
              </a:ext>
            </a:extLst>
          </p:cNvPr>
          <p:cNvSpPr txBox="1"/>
          <p:nvPr/>
        </p:nvSpPr>
        <p:spPr>
          <a:xfrm>
            <a:off x="731708" y="2498043"/>
            <a:ext cx="14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/>
              <a:t>Techniques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8E1807-3135-EDC6-FCB6-5D4DC239F98A}"/>
              </a:ext>
            </a:extLst>
          </p:cNvPr>
          <p:cNvSpPr txBox="1"/>
          <p:nvPr/>
        </p:nvSpPr>
        <p:spPr>
          <a:xfrm>
            <a:off x="483755" y="5335834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/>
              <a:t>Economiques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A16D74-71EB-4E1B-6186-79F7D154EE86}"/>
              </a:ext>
            </a:extLst>
          </p:cNvPr>
          <p:cNvSpPr txBox="1"/>
          <p:nvPr/>
        </p:nvSpPr>
        <p:spPr>
          <a:xfrm>
            <a:off x="-54853" y="369808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/>
              <a:t>Sociaux et </a:t>
            </a:r>
          </a:p>
          <a:p>
            <a:pPr algn="r"/>
            <a:r>
              <a:rPr lang="fr-FR" b="1" dirty="0"/>
              <a:t>environnementaux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2AA249-82F3-B20F-DB10-1CD084932157}"/>
              </a:ext>
            </a:extLst>
          </p:cNvPr>
          <p:cNvSpPr txBox="1"/>
          <p:nvPr/>
        </p:nvSpPr>
        <p:spPr>
          <a:xfrm>
            <a:off x="2477217" y="4744563"/>
            <a:ext cx="9714783" cy="143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>
                <a:effectLst/>
              </a:rPr>
              <a:t>L’</a:t>
            </a:r>
            <a:r>
              <a:rPr lang="fr-FR" sz="1600" b="1" i="1" dirty="0">
                <a:effectLst/>
              </a:rPr>
              <a:t>augmentation du productible </a:t>
            </a:r>
            <a:r>
              <a:rPr lang="fr-FR" sz="1600" i="1" dirty="0">
                <a:effectLst/>
              </a:rPr>
              <a:t>grâce à des facteurs de charge plus élevés  </a:t>
            </a:r>
            <a:endParaRPr lang="fr-FR" sz="1600" dirty="0">
              <a:effectLst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>
                <a:effectLst/>
              </a:rPr>
              <a:t> La </a:t>
            </a:r>
            <a:r>
              <a:rPr lang="fr-FR" sz="1600" b="1" i="1" dirty="0">
                <a:effectLst/>
              </a:rPr>
              <a:t>baisse du coût du MWh </a:t>
            </a:r>
            <a:r>
              <a:rPr lang="fr-FR" sz="1600" i="1" dirty="0">
                <a:effectLst/>
              </a:rPr>
              <a:t>et de l’investissement, en réutilisant les infrastructures existantes</a:t>
            </a:r>
            <a:endParaRPr lang="fr-FR" sz="1600" dirty="0">
              <a:effectLst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>
                <a:effectLst/>
              </a:rPr>
              <a:t>L’augmentation des </a:t>
            </a:r>
            <a:r>
              <a:rPr lang="fr-FR" sz="1600" b="1" i="1" dirty="0">
                <a:effectLst/>
              </a:rPr>
              <a:t>retombées économiques locales </a:t>
            </a:r>
            <a:r>
              <a:rPr lang="fr-FR" sz="1600" i="1" dirty="0">
                <a:effectLst/>
              </a:rPr>
              <a:t>(fiscales notamment)</a:t>
            </a:r>
            <a:endParaRPr lang="fr-FR" sz="1600" dirty="0">
              <a:effectLst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/>
              <a:t> Un maintien et des </a:t>
            </a:r>
            <a:r>
              <a:rPr lang="fr-FR" sz="1600" b="1" i="1" dirty="0"/>
              <a:t>perspectives d'emplois locaux </a:t>
            </a:r>
            <a:r>
              <a:rPr lang="fr-FR" sz="1600" i="1" dirty="0"/>
              <a:t>(construction, entretien, recyclage des matériaux…)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43E68E-A8CD-E8CA-AA98-5DC1414C0C7C}"/>
              </a:ext>
            </a:extLst>
          </p:cNvPr>
          <p:cNvSpPr txBox="1"/>
          <p:nvPr/>
        </p:nvSpPr>
        <p:spPr>
          <a:xfrm>
            <a:off x="2477217" y="2137117"/>
            <a:ext cx="10368600" cy="108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>
                <a:effectLst/>
              </a:rPr>
              <a:t> Le </a:t>
            </a:r>
            <a:r>
              <a:rPr lang="fr-FR" sz="1600" b="1" i="1" dirty="0">
                <a:effectLst/>
              </a:rPr>
              <a:t>maintien</a:t>
            </a:r>
            <a:r>
              <a:rPr lang="fr-FR" sz="1600" i="1" dirty="0">
                <a:effectLst/>
              </a:rPr>
              <a:t>, voire l’</a:t>
            </a:r>
            <a:r>
              <a:rPr lang="fr-FR" sz="1600" b="1" i="1" dirty="0">
                <a:effectLst/>
              </a:rPr>
              <a:t>augmentation des puissances </a:t>
            </a:r>
            <a:r>
              <a:rPr lang="fr-FR" sz="1600" i="1" dirty="0">
                <a:effectLst/>
              </a:rPr>
              <a:t>installées </a:t>
            </a:r>
            <a:endParaRPr lang="fr-FR" sz="1600" dirty="0">
              <a:effectLst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>
                <a:effectLst/>
              </a:rPr>
              <a:t> </a:t>
            </a:r>
            <a:r>
              <a:rPr lang="fr-FR" sz="1600" i="1" dirty="0"/>
              <a:t>L’exploitation de </a:t>
            </a:r>
            <a:r>
              <a:rPr lang="fr-FR" sz="1600" b="1" i="1" dirty="0"/>
              <a:t>sites déjà équipés </a:t>
            </a:r>
            <a:r>
              <a:rPr lang="fr-FR" sz="1600" i="1" dirty="0"/>
              <a:t>(ressource connue, raccordement existant…)</a:t>
            </a:r>
            <a:endParaRPr lang="fr-FR" sz="160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r-FR" sz="1600" i="1" dirty="0"/>
              <a:t> L’intégration des </a:t>
            </a:r>
            <a:r>
              <a:rPr lang="fr-FR" sz="1600" b="1" i="1" dirty="0"/>
              <a:t>innovations (</a:t>
            </a:r>
            <a:r>
              <a:rPr lang="fr-FR" sz="1600" i="1" dirty="0"/>
              <a:t>effarouchement, détection, pales furtives, peignes, </a:t>
            </a:r>
            <a:r>
              <a:rPr lang="fr-FR" sz="1600" i="1" dirty="0" err="1"/>
              <a:t>serrations</a:t>
            </a:r>
            <a:r>
              <a:rPr lang="fr-FR" sz="1600" i="1" dirty="0"/>
              <a:t>…)</a:t>
            </a:r>
            <a:endParaRPr lang="fr-FR" sz="16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CCC7960-74CF-1740-82A7-AA1B946F2C43}"/>
              </a:ext>
            </a:extLst>
          </p:cNvPr>
          <p:cNvCxnSpPr>
            <a:cxnSpLocks/>
          </p:cNvCxnSpPr>
          <p:nvPr/>
        </p:nvCxnSpPr>
        <p:spPr>
          <a:xfrm>
            <a:off x="850234" y="3429000"/>
            <a:ext cx="10443411" cy="0"/>
          </a:xfrm>
          <a:prstGeom prst="line">
            <a:avLst/>
          </a:prstGeom>
          <a:ln>
            <a:solidFill>
              <a:srgbClr val="1D9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053A0C-047F-066A-A654-95B4328C4277}"/>
              </a:ext>
            </a:extLst>
          </p:cNvPr>
          <p:cNvCxnSpPr>
            <a:cxnSpLocks/>
          </p:cNvCxnSpPr>
          <p:nvPr/>
        </p:nvCxnSpPr>
        <p:spPr>
          <a:xfrm>
            <a:off x="850234" y="4624135"/>
            <a:ext cx="10443411" cy="0"/>
          </a:xfrm>
          <a:prstGeom prst="line">
            <a:avLst/>
          </a:prstGeom>
          <a:ln>
            <a:solidFill>
              <a:srgbClr val="1D9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44268E5-59DF-1F98-7E6D-46FE6B2AB9F6}"/>
              </a:ext>
            </a:extLst>
          </p:cNvPr>
          <p:cNvSpPr txBox="1"/>
          <p:nvPr/>
        </p:nvSpPr>
        <p:spPr>
          <a:xfrm>
            <a:off x="685932" y="2660377"/>
            <a:ext cx="46759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56A099"/>
                </a:solidFill>
              </a:rPr>
              <a:t>Le repowering, un </a:t>
            </a:r>
            <a:r>
              <a:rPr lang="fr-FR" sz="2400" b="1" dirty="0">
                <a:solidFill>
                  <a:srgbClr val="56A099"/>
                </a:solidFill>
              </a:rPr>
              <a:t>enjeu majeur pour l’atteinte des objectifs régionaux </a:t>
            </a:r>
            <a:r>
              <a:rPr lang="fr-FR" sz="2400" dirty="0">
                <a:solidFill>
                  <a:srgbClr val="56A099"/>
                </a:solidFill>
              </a:rPr>
              <a:t>car il permettra de </a:t>
            </a:r>
            <a:r>
              <a:rPr lang="fr-FR" sz="2400" b="1" dirty="0">
                <a:solidFill>
                  <a:srgbClr val="56A099"/>
                </a:solidFill>
              </a:rPr>
              <a:t>conforter la capacité en service aujourd’hui</a:t>
            </a:r>
          </a:p>
          <a:p>
            <a:pPr algn="ctr"/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48973F-3DE6-8CCD-A0AC-10DCAEE4EAC1}"/>
              </a:ext>
            </a:extLst>
          </p:cNvPr>
          <p:cNvSpPr txBox="1"/>
          <p:nvPr/>
        </p:nvSpPr>
        <p:spPr>
          <a:xfrm>
            <a:off x="6259923" y="2660377"/>
            <a:ext cx="5360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56A099"/>
                </a:solidFill>
              </a:rPr>
              <a:t>…mais un </a:t>
            </a:r>
            <a:r>
              <a:rPr lang="fr-FR" sz="2400" b="1" dirty="0">
                <a:solidFill>
                  <a:srgbClr val="56A099"/>
                </a:solidFill>
              </a:rPr>
              <a:t>besoin avéré de nouveaux parcs </a:t>
            </a:r>
            <a:r>
              <a:rPr lang="fr-FR" sz="2400" dirty="0">
                <a:solidFill>
                  <a:srgbClr val="56A099"/>
                </a:solidFill>
              </a:rPr>
              <a:t>pour asseoir le </a:t>
            </a:r>
            <a:r>
              <a:rPr lang="fr-FR" sz="2400" b="1" dirty="0">
                <a:solidFill>
                  <a:srgbClr val="56A099"/>
                </a:solidFill>
              </a:rPr>
              <a:t>développement de la filière éolien </a:t>
            </a:r>
            <a:r>
              <a:rPr lang="fr-FR" sz="2400" dirty="0">
                <a:solidFill>
                  <a:srgbClr val="56A099"/>
                </a:solidFill>
              </a:rPr>
              <a:t>et</a:t>
            </a:r>
            <a:r>
              <a:rPr lang="fr-FR" sz="2400" b="1" dirty="0">
                <a:solidFill>
                  <a:srgbClr val="56A099"/>
                </a:solidFill>
              </a:rPr>
              <a:t> la contribution de l’éolien au mix énergétique souhaité en Occitanie !</a:t>
            </a:r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DA73E3-B061-08E0-D74C-1C842DD4BDE0}"/>
              </a:ext>
            </a:extLst>
          </p:cNvPr>
          <p:cNvSpPr txBox="1"/>
          <p:nvPr/>
        </p:nvSpPr>
        <p:spPr>
          <a:xfrm>
            <a:off x="5183987" y="1275382"/>
            <a:ext cx="12538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0" dirty="0">
                <a:solidFill>
                  <a:srgbClr val="1D9C95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621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-Point DREAL Occitanie.potx" id="{FD88A474-ABBD-4A4A-9E60-82FEDF40FA61}" vid="{63DA3A92-4FB9-48C2-8E19-C1E9C578F54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ec355eed-baca-4dc8-a38b-3e2160fa71cc" xsi:nil="true"/>
    <Dateheure xmlns="09aebb0a-3175-4f1c-88ac-2d184c2c1d1b" xsi:nil="true"/>
    <lcf76f155ced4ddcb4097134ff3c332f xmlns="09aebb0a-3175-4f1c-88ac-2d184c2c1d1b">
      <Terms xmlns="http://schemas.microsoft.com/office/infopath/2007/PartnerControls"/>
    </lcf76f155ced4ddcb4097134ff3c332f>
    <SharedWithUsers xmlns="ec355eed-baca-4dc8-a38b-3e2160fa71cc">
      <UserInfo>
        <DisplayName>EDART Régis</DisplayName>
        <AccountId>7</AccountId>
        <AccountType/>
      </UserInfo>
      <UserInfo>
        <DisplayName>SALLE GARONNE 3éme Etage MONTPELLIER</DisplayName>
        <AccountId>2455</AccountId>
        <AccountType/>
      </UserInfo>
    </SharedWithUsers>
    <_Flow_SignoffStatus xmlns="09aebb0a-3175-4f1c-88ac-2d184c2c1d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5D2D647C63A4B9DFED069A00B678D" ma:contentTypeVersion="22" ma:contentTypeDescription="Crée un document." ma:contentTypeScope="" ma:versionID="5ea7fd09d607bb8336472d0886f59fb4">
  <xsd:schema xmlns:xsd="http://www.w3.org/2001/XMLSchema" xmlns:xs="http://www.w3.org/2001/XMLSchema" xmlns:p="http://schemas.microsoft.com/office/2006/metadata/properties" xmlns:ns1="http://schemas.microsoft.com/sharepoint/v3" xmlns:ns2="09aebb0a-3175-4f1c-88ac-2d184c2c1d1b" xmlns:ns3="ec355eed-baca-4dc8-a38b-3e2160fa71cc" targetNamespace="http://schemas.microsoft.com/office/2006/metadata/properties" ma:root="true" ma:fieldsID="821aa2b823b3c4091db1bb0c92f3235a" ns1:_="" ns2:_="" ns3:_="">
    <xsd:import namespace="http://schemas.microsoft.com/sharepoint/v3"/>
    <xsd:import namespace="09aebb0a-3175-4f1c-88ac-2d184c2c1d1b"/>
    <xsd:import namespace="ec355eed-baca-4dc8-a38b-3e2160fa7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eheure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ebb0a-3175-4f1c-88ac-2d184c2c1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eheure" ma:index="20" nillable="true" ma:displayName="Date heure" ma:format="DateOnly" ma:internalName="Dateheure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b85825b9-490f-4125-acbd-848a68980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8" nillable="true" ma:displayName="État de validation" ma:internalName="_x00c9_tat_x0020_de_x0020_valid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55eed-baca-4dc8-a38b-3e2160fa7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f0f05d3-13fa-44df-87f6-a82ed6456f80}" ma:internalName="TaxCatchAll" ma:showField="CatchAllData" ma:web="ec355eed-baca-4dc8-a38b-3e2160fa7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4BC40-2557-4780-9B8E-28929D416758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c355eed-baca-4dc8-a38b-3e2160fa71cc"/>
    <ds:schemaRef ds:uri="http://www.w3.org/XML/1998/namespace"/>
    <ds:schemaRef ds:uri="http://purl.org/dc/elements/1.1/"/>
    <ds:schemaRef ds:uri="09aebb0a-3175-4f1c-88ac-2d184c2c1d1b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542C91-4A6E-4F19-8CF2-A1153D3A8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B76201-4616-47EA-AE6D-FBA0A15026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9aebb0a-3175-4f1c-88ac-2d184c2c1d1b"/>
    <ds:schemaRef ds:uri="ec355eed-baca-4dc8-a38b-3e2160fa7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Grand écran</PresentationFormat>
  <Paragraphs>68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Marianne</vt:lpstr>
      <vt:lpstr>Segoe UI</vt:lpstr>
      <vt:lpstr>Wingdings</vt:lpstr>
      <vt:lpstr>Office Theme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VALY Emmanuelle</dc:creator>
  <cp:lastModifiedBy>EDART Régis</cp:lastModifiedBy>
  <cp:revision>45</cp:revision>
  <dcterms:created xsi:type="dcterms:W3CDTF">2021-03-09T09:04:47Z</dcterms:created>
  <dcterms:modified xsi:type="dcterms:W3CDTF">2024-12-12T15:57:22Z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0x01010038F5D2D647C63A4B9DFED069A00B678D</vt:lpwstr>
  </property>
  <property fmtid="{D5CDD505-2E9C-101B-9397-08002B2CF9AE}" pid="3" name="MediaServiceImageTags">
    <vt:lpwstr/>
  </property>
</Properties>
</file>